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81" r:id="rId6"/>
    <p:sldId id="274" r:id="rId7"/>
    <p:sldId id="275" r:id="rId8"/>
    <p:sldId id="276" r:id="rId9"/>
    <p:sldId id="277" r:id="rId10"/>
    <p:sldId id="260" r:id="rId11"/>
    <p:sldId id="278" r:id="rId12"/>
    <p:sldId id="280" r:id="rId13"/>
    <p:sldId id="279" r:id="rId14"/>
    <p:sldId id="282" r:id="rId15"/>
    <p:sldId id="262" r:id="rId16"/>
    <p:sldId id="273" r:id="rId17"/>
    <p:sldId id="272" r:id="rId18"/>
    <p:sldId id="283" r:id="rId19"/>
    <p:sldId id="286" r:id="rId20"/>
    <p:sldId id="287" r:id="rId21"/>
    <p:sldId id="289" r:id="rId22"/>
    <p:sldId id="288" r:id="rId23"/>
    <p:sldId id="290" r:id="rId24"/>
    <p:sldId id="291" r:id="rId25"/>
    <p:sldId id="300" r:id="rId26"/>
    <p:sldId id="284" r:id="rId27"/>
    <p:sldId id="285" r:id="rId28"/>
    <p:sldId id="292" r:id="rId29"/>
    <p:sldId id="294" r:id="rId30"/>
    <p:sldId id="293" r:id="rId31"/>
    <p:sldId id="295" r:id="rId32"/>
    <p:sldId id="296" r:id="rId33"/>
    <p:sldId id="297" r:id="rId34"/>
    <p:sldId id="298" r:id="rId35"/>
    <p:sldId id="299" r:id="rId36"/>
    <p:sldId id="301" r:id="rId37"/>
    <p:sldId id="302" r:id="rId38"/>
    <p:sldId id="265" r:id="rId39"/>
    <p:sldId id="266" r:id="rId40"/>
    <p:sldId id="267" r:id="rId41"/>
    <p:sldId id="270" r:id="rId42"/>
    <p:sldId id="271" r:id="rId43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968" y="-96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D29DF-5B0A-9640-A22D-58ADF3055DF3}" type="doc">
      <dgm:prSet loTypeId="urn:microsoft.com/office/officeart/2005/8/layout/pyramid1" loCatId="" qsTypeId="urn:microsoft.com/office/officeart/2005/8/quickstyle/simple4" qsCatId="simple" csTypeId="urn:microsoft.com/office/officeart/2005/8/colors/accent1_2" csCatId="accent1" phldr="1"/>
      <dgm:spPr/>
    </dgm:pt>
    <dgm:pt modelId="{64B13392-DF74-2247-8FFA-04AB826BED86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ED5D11A7-362F-374F-A184-CF1FC95BBD35}" type="parTrans" cxnId="{692FC285-65F3-5445-BCAE-A970A061E449}">
      <dgm:prSet/>
      <dgm:spPr/>
      <dgm:t>
        <a:bodyPr/>
        <a:lstStyle/>
        <a:p>
          <a:endParaRPr lang="en-US"/>
        </a:p>
      </dgm:t>
    </dgm:pt>
    <dgm:pt modelId="{D272D1D9-D99C-DF4E-B3C8-7DA9ADA60E8C}" type="sibTrans" cxnId="{692FC285-65F3-5445-BCAE-A970A061E449}">
      <dgm:prSet/>
      <dgm:spPr/>
      <dgm:t>
        <a:bodyPr/>
        <a:lstStyle/>
        <a:p>
          <a:endParaRPr lang="en-US"/>
        </a:p>
      </dgm:t>
    </dgm:pt>
    <dgm:pt modelId="{4637ACC6-1A8D-5F4B-9101-8F4B9B18866E}">
      <dgm:prSet phldrT="[Text]"/>
      <dgm:spPr/>
      <dgm:t>
        <a:bodyPr/>
        <a:lstStyle/>
        <a:p>
          <a:r>
            <a:rPr lang="en-US" dirty="0" smtClean="0"/>
            <a:t>Decide</a:t>
          </a:r>
          <a:endParaRPr lang="en-US" dirty="0"/>
        </a:p>
      </dgm:t>
    </dgm:pt>
    <dgm:pt modelId="{DFD4E9EA-6BD7-1841-960A-5662A6F39D10}" type="parTrans" cxnId="{C65461B7-993D-224A-9B19-4183913B0CFD}">
      <dgm:prSet/>
      <dgm:spPr/>
      <dgm:t>
        <a:bodyPr/>
        <a:lstStyle/>
        <a:p>
          <a:endParaRPr lang="en-US"/>
        </a:p>
      </dgm:t>
    </dgm:pt>
    <dgm:pt modelId="{CDFBD886-FDF5-4F44-8D79-31877EFF37DB}" type="sibTrans" cxnId="{C65461B7-993D-224A-9B19-4183913B0CFD}">
      <dgm:prSet/>
      <dgm:spPr/>
      <dgm:t>
        <a:bodyPr/>
        <a:lstStyle/>
        <a:p>
          <a:endParaRPr lang="en-US"/>
        </a:p>
      </dgm:t>
    </dgm:pt>
    <dgm:pt modelId="{B500E996-496A-F94E-862A-9513FA29D858}">
      <dgm:prSet phldrT="[Text]"/>
      <dgm:spPr/>
      <dgm:t>
        <a:bodyPr/>
        <a:lstStyle/>
        <a:p>
          <a:r>
            <a:rPr lang="en-US" dirty="0" smtClean="0"/>
            <a:t>Remember</a:t>
          </a:r>
          <a:endParaRPr lang="en-US" dirty="0"/>
        </a:p>
      </dgm:t>
    </dgm:pt>
    <dgm:pt modelId="{DBAC0BF2-FC43-7441-ADF2-191B1490D14B}" type="parTrans" cxnId="{F33D1F32-1483-434E-8EB7-E4FF5FE1E88E}">
      <dgm:prSet/>
      <dgm:spPr/>
      <dgm:t>
        <a:bodyPr/>
        <a:lstStyle/>
        <a:p>
          <a:endParaRPr lang="en-US"/>
        </a:p>
      </dgm:t>
    </dgm:pt>
    <dgm:pt modelId="{3E1E4F2D-25E1-8943-8901-BCAD24CAC5A0}" type="sibTrans" cxnId="{F33D1F32-1483-434E-8EB7-E4FF5FE1E88E}">
      <dgm:prSet/>
      <dgm:spPr/>
      <dgm:t>
        <a:bodyPr/>
        <a:lstStyle/>
        <a:p>
          <a:endParaRPr lang="en-US"/>
        </a:p>
      </dgm:t>
    </dgm:pt>
    <dgm:pt modelId="{083A9AB2-1276-1746-9335-DD2FA0484526}">
      <dgm:prSet/>
      <dgm:spPr/>
      <dgm:t>
        <a:bodyPr/>
        <a:lstStyle/>
        <a:p>
          <a:r>
            <a:rPr lang="en-US" dirty="0" smtClean="0"/>
            <a:t>Understand</a:t>
          </a:r>
          <a:endParaRPr lang="en-US" dirty="0"/>
        </a:p>
      </dgm:t>
    </dgm:pt>
    <dgm:pt modelId="{4221641A-B332-EB47-B99D-9FB22F966104}" type="parTrans" cxnId="{BF6FD1CE-AA69-3F43-A5A8-62CDC7CFDED6}">
      <dgm:prSet/>
      <dgm:spPr/>
      <dgm:t>
        <a:bodyPr/>
        <a:lstStyle/>
        <a:p>
          <a:endParaRPr lang="en-US"/>
        </a:p>
      </dgm:t>
    </dgm:pt>
    <dgm:pt modelId="{8509E346-6598-114F-B1BD-855E19AA6230}" type="sibTrans" cxnId="{BF6FD1CE-AA69-3F43-A5A8-62CDC7CFDED6}">
      <dgm:prSet/>
      <dgm:spPr/>
      <dgm:t>
        <a:bodyPr/>
        <a:lstStyle/>
        <a:p>
          <a:endParaRPr lang="en-US"/>
        </a:p>
      </dgm:t>
    </dgm:pt>
    <dgm:pt modelId="{F2A0E039-CD2B-DC4D-91CF-FA8722F06941}">
      <dgm:prSet/>
      <dgm:spPr/>
      <dgm:t>
        <a:bodyPr/>
        <a:lstStyle/>
        <a:p>
          <a:r>
            <a:rPr lang="en-US" dirty="0" smtClean="0"/>
            <a:t>Notice</a:t>
          </a:r>
          <a:endParaRPr lang="en-US" dirty="0"/>
        </a:p>
      </dgm:t>
    </dgm:pt>
    <dgm:pt modelId="{1B9539FC-A564-2647-9B81-C2616C7B3260}" type="parTrans" cxnId="{D9D1BFCD-26AA-6E4D-B08B-27A5CF8E105E}">
      <dgm:prSet/>
      <dgm:spPr/>
      <dgm:t>
        <a:bodyPr/>
        <a:lstStyle/>
        <a:p>
          <a:endParaRPr lang="en-US"/>
        </a:p>
      </dgm:t>
    </dgm:pt>
    <dgm:pt modelId="{C2237C2A-BB93-2446-BC1B-B86184F12A13}" type="sibTrans" cxnId="{D9D1BFCD-26AA-6E4D-B08B-27A5CF8E105E}">
      <dgm:prSet/>
      <dgm:spPr/>
      <dgm:t>
        <a:bodyPr/>
        <a:lstStyle/>
        <a:p>
          <a:endParaRPr lang="en-US"/>
        </a:p>
      </dgm:t>
    </dgm:pt>
    <dgm:pt modelId="{B450A8C6-4E05-3443-B200-B0F0D084873F}">
      <dgm:prSet/>
      <dgm:spPr/>
      <dgm:t>
        <a:bodyPr/>
        <a:lstStyle/>
        <a:p>
          <a:endParaRPr lang="en-US"/>
        </a:p>
      </dgm:t>
    </dgm:pt>
    <dgm:pt modelId="{07529EE6-CA41-E14B-B1E3-5DB333142AEA}" type="parTrans" cxnId="{EEBC5E02-0BB7-9F40-AD39-987172518C01}">
      <dgm:prSet/>
      <dgm:spPr/>
      <dgm:t>
        <a:bodyPr/>
        <a:lstStyle/>
        <a:p>
          <a:endParaRPr lang="en-US"/>
        </a:p>
      </dgm:t>
    </dgm:pt>
    <dgm:pt modelId="{F594B8F5-7EF1-8B46-B957-8249760CDADC}" type="sibTrans" cxnId="{EEBC5E02-0BB7-9F40-AD39-987172518C01}">
      <dgm:prSet/>
      <dgm:spPr/>
      <dgm:t>
        <a:bodyPr/>
        <a:lstStyle/>
        <a:p>
          <a:endParaRPr lang="en-US"/>
        </a:p>
      </dgm:t>
    </dgm:pt>
    <dgm:pt modelId="{1991A89C-754E-C447-A84C-6255EF075D32}" type="pres">
      <dgm:prSet presAssocID="{613D29DF-5B0A-9640-A22D-58ADF3055DF3}" presName="Name0" presStyleCnt="0">
        <dgm:presLayoutVars>
          <dgm:dir/>
          <dgm:animLvl val="lvl"/>
          <dgm:resizeHandles val="exact"/>
        </dgm:presLayoutVars>
      </dgm:prSet>
      <dgm:spPr/>
    </dgm:pt>
    <dgm:pt modelId="{C37FFEEC-2B2C-6E4B-8252-EECD50930519}" type="pres">
      <dgm:prSet presAssocID="{B450A8C6-4E05-3443-B200-B0F0D084873F}" presName="Name8" presStyleCnt="0"/>
      <dgm:spPr/>
    </dgm:pt>
    <dgm:pt modelId="{EE90E6DC-ED8B-664D-8BAB-7A71DD40AD46}" type="pres">
      <dgm:prSet presAssocID="{B450A8C6-4E05-3443-B200-B0F0D084873F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FABDA-E411-F84D-9EDE-0C97D5CB1E3C}" type="pres">
      <dgm:prSet presAssocID="{B450A8C6-4E05-3443-B200-B0F0D084873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DF7B5-15BC-4946-B19E-B3E493B9D727}" type="pres">
      <dgm:prSet presAssocID="{64B13392-DF74-2247-8FFA-04AB826BED86}" presName="Name8" presStyleCnt="0"/>
      <dgm:spPr/>
    </dgm:pt>
    <dgm:pt modelId="{0B5E1134-7E19-0C42-841F-9F035069DD3E}" type="pres">
      <dgm:prSet presAssocID="{64B13392-DF74-2247-8FFA-04AB826BED86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11855-2EB3-7A4C-8EB7-3DAFF39A9684}" type="pres">
      <dgm:prSet presAssocID="{64B13392-DF74-2247-8FFA-04AB826BED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ABCEA1-B069-FA45-AF11-AA4E7BA438B5}" type="pres">
      <dgm:prSet presAssocID="{4637ACC6-1A8D-5F4B-9101-8F4B9B18866E}" presName="Name8" presStyleCnt="0"/>
      <dgm:spPr/>
    </dgm:pt>
    <dgm:pt modelId="{D955ECD3-D71B-4740-91B6-B00D6260C1CE}" type="pres">
      <dgm:prSet presAssocID="{4637ACC6-1A8D-5F4B-9101-8F4B9B18866E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C1B5E-1BBD-8640-B6B6-6115377BAD23}" type="pres">
      <dgm:prSet presAssocID="{4637ACC6-1A8D-5F4B-9101-8F4B9B18866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0100A2-2CDC-EA4D-85A1-1067DDF1C03F}" type="pres">
      <dgm:prSet presAssocID="{B500E996-496A-F94E-862A-9513FA29D858}" presName="Name8" presStyleCnt="0"/>
      <dgm:spPr/>
    </dgm:pt>
    <dgm:pt modelId="{F65CD4DD-D869-A343-9EF1-11EB9A5462D5}" type="pres">
      <dgm:prSet presAssocID="{B500E996-496A-F94E-862A-9513FA29D858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34990-70BF-1045-B259-BD317C1BECA5}" type="pres">
      <dgm:prSet presAssocID="{B500E996-496A-F94E-862A-9513FA29D85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91970D-2E83-EC48-B2B3-C92242DE6B1E}" type="pres">
      <dgm:prSet presAssocID="{083A9AB2-1276-1746-9335-DD2FA0484526}" presName="Name8" presStyleCnt="0"/>
      <dgm:spPr/>
    </dgm:pt>
    <dgm:pt modelId="{3510F0F4-7DAA-7C4B-ABDC-565F35BFA49C}" type="pres">
      <dgm:prSet presAssocID="{083A9AB2-1276-1746-9335-DD2FA0484526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D5DC40-5AC8-084D-9474-A59E217C0B7E}" type="pres">
      <dgm:prSet presAssocID="{083A9AB2-1276-1746-9335-DD2FA048452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E08794-3BD4-264E-AF09-15DC74A4992B}" type="pres">
      <dgm:prSet presAssocID="{F2A0E039-CD2B-DC4D-91CF-FA8722F06941}" presName="Name8" presStyleCnt="0"/>
      <dgm:spPr/>
    </dgm:pt>
    <dgm:pt modelId="{40A3155F-1AD8-A74C-A483-0934A451247E}" type="pres">
      <dgm:prSet presAssocID="{F2A0E039-CD2B-DC4D-91CF-FA8722F06941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14420-C467-7545-A86C-D4B3F37544E3}" type="pres">
      <dgm:prSet presAssocID="{F2A0E039-CD2B-DC4D-91CF-FA8722F0694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DC368A-A6BD-D142-A901-1C392C8E5701}" type="presOf" srcId="{64B13392-DF74-2247-8FFA-04AB826BED86}" destId="{AD111855-2EB3-7A4C-8EB7-3DAFF39A9684}" srcOrd="1" destOrd="0" presId="urn:microsoft.com/office/officeart/2005/8/layout/pyramid1"/>
    <dgm:cxn modelId="{B1011904-E453-6B4C-B60C-631B16B37335}" type="presOf" srcId="{64B13392-DF74-2247-8FFA-04AB826BED86}" destId="{0B5E1134-7E19-0C42-841F-9F035069DD3E}" srcOrd="0" destOrd="0" presId="urn:microsoft.com/office/officeart/2005/8/layout/pyramid1"/>
    <dgm:cxn modelId="{AA0FCB23-B693-1D4F-AAB3-3696687ACAB8}" type="presOf" srcId="{083A9AB2-1276-1746-9335-DD2FA0484526}" destId="{3510F0F4-7DAA-7C4B-ABDC-565F35BFA49C}" srcOrd="0" destOrd="0" presId="urn:microsoft.com/office/officeart/2005/8/layout/pyramid1"/>
    <dgm:cxn modelId="{48E0892E-FA72-6C49-BB6D-25E012E62D47}" type="presOf" srcId="{083A9AB2-1276-1746-9335-DD2FA0484526}" destId="{34D5DC40-5AC8-084D-9474-A59E217C0B7E}" srcOrd="1" destOrd="0" presId="urn:microsoft.com/office/officeart/2005/8/layout/pyramid1"/>
    <dgm:cxn modelId="{60C05300-8DEE-E64A-8A4A-9EE0B1335F88}" type="presOf" srcId="{B500E996-496A-F94E-862A-9513FA29D858}" destId="{F65CD4DD-D869-A343-9EF1-11EB9A5462D5}" srcOrd="0" destOrd="0" presId="urn:microsoft.com/office/officeart/2005/8/layout/pyramid1"/>
    <dgm:cxn modelId="{ED14B87F-2A2D-2C48-9CF2-95754871F23E}" type="presOf" srcId="{F2A0E039-CD2B-DC4D-91CF-FA8722F06941}" destId="{AEA14420-C467-7545-A86C-D4B3F37544E3}" srcOrd="1" destOrd="0" presId="urn:microsoft.com/office/officeart/2005/8/layout/pyramid1"/>
    <dgm:cxn modelId="{F33D1F32-1483-434E-8EB7-E4FF5FE1E88E}" srcId="{613D29DF-5B0A-9640-A22D-58ADF3055DF3}" destId="{B500E996-496A-F94E-862A-9513FA29D858}" srcOrd="3" destOrd="0" parTransId="{DBAC0BF2-FC43-7441-ADF2-191B1490D14B}" sibTransId="{3E1E4F2D-25E1-8943-8901-BCAD24CAC5A0}"/>
    <dgm:cxn modelId="{B4CB4EC2-3E38-3D48-91DF-CC2076827F62}" type="presOf" srcId="{B500E996-496A-F94E-862A-9513FA29D858}" destId="{19C34990-70BF-1045-B259-BD317C1BECA5}" srcOrd="1" destOrd="0" presId="urn:microsoft.com/office/officeart/2005/8/layout/pyramid1"/>
    <dgm:cxn modelId="{349BF5D8-41D3-7245-A0C6-F44638DF0C06}" type="presOf" srcId="{B450A8C6-4E05-3443-B200-B0F0D084873F}" destId="{C99FABDA-E411-F84D-9EDE-0C97D5CB1E3C}" srcOrd="1" destOrd="0" presId="urn:microsoft.com/office/officeart/2005/8/layout/pyramid1"/>
    <dgm:cxn modelId="{138B91CE-B862-FE4B-BC6E-9B771672885C}" type="presOf" srcId="{4637ACC6-1A8D-5F4B-9101-8F4B9B18866E}" destId="{D955ECD3-D71B-4740-91B6-B00D6260C1CE}" srcOrd="0" destOrd="0" presId="urn:microsoft.com/office/officeart/2005/8/layout/pyramid1"/>
    <dgm:cxn modelId="{EE000F1B-ED73-2948-8A21-E5AEC42E787A}" type="presOf" srcId="{B450A8C6-4E05-3443-B200-B0F0D084873F}" destId="{EE90E6DC-ED8B-664D-8BAB-7A71DD40AD46}" srcOrd="0" destOrd="0" presId="urn:microsoft.com/office/officeart/2005/8/layout/pyramid1"/>
    <dgm:cxn modelId="{C65461B7-993D-224A-9B19-4183913B0CFD}" srcId="{613D29DF-5B0A-9640-A22D-58ADF3055DF3}" destId="{4637ACC6-1A8D-5F4B-9101-8F4B9B18866E}" srcOrd="2" destOrd="0" parTransId="{DFD4E9EA-6BD7-1841-960A-5662A6F39D10}" sibTransId="{CDFBD886-FDF5-4F44-8D79-31877EFF37DB}"/>
    <dgm:cxn modelId="{42F33884-8AD1-DD47-8EEB-230A6A10FE47}" type="presOf" srcId="{4637ACC6-1A8D-5F4B-9101-8F4B9B18866E}" destId="{519C1B5E-1BBD-8640-B6B6-6115377BAD23}" srcOrd="1" destOrd="0" presId="urn:microsoft.com/office/officeart/2005/8/layout/pyramid1"/>
    <dgm:cxn modelId="{BFB40F63-B5E5-1B45-8CB4-C7BE9271A19A}" type="presOf" srcId="{613D29DF-5B0A-9640-A22D-58ADF3055DF3}" destId="{1991A89C-754E-C447-A84C-6255EF075D32}" srcOrd="0" destOrd="0" presId="urn:microsoft.com/office/officeart/2005/8/layout/pyramid1"/>
    <dgm:cxn modelId="{DFB05A30-7B96-3A46-A380-4575CDB802DD}" type="presOf" srcId="{F2A0E039-CD2B-DC4D-91CF-FA8722F06941}" destId="{40A3155F-1AD8-A74C-A483-0934A451247E}" srcOrd="0" destOrd="0" presId="urn:microsoft.com/office/officeart/2005/8/layout/pyramid1"/>
    <dgm:cxn modelId="{BF6FD1CE-AA69-3F43-A5A8-62CDC7CFDED6}" srcId="{613D29DF-5B0A-9640-A22D-58ADF3055DF3}" destId="{083A9AB2-1276-1746-9335-DD2FA0484526}" srcOrd="4" destOrd="0" parTransId="{4221641A-B332-EB47-B99D-9FB22F966104}" sibTransId="{8509E346-6598-114F-B1BD-855E19AA6230}"/>
    <dgm:cxn modelId="{EEBC5E02-0BB7-9F40-AD39-987172518C01}" srcId="{613D29DF-5B0A-9640-A22D-58ADF3055DF3}" destId="{B450A8C6-4E05-3443-B200-B0F0D084873F}" srcOrd="0" destOrd="0" parTransId="{07529EE6-CA41-E14B-B1E3-5DB333142AEA}" sibTransId="{F594B8F5-7EF1-8B46-B957-8249760CDADC}"/>
    <dgm:cxn modelId="{692FC285-65F3-5445-BCAE-A970A061E449}" srcId="{613D29DF-5B0A-9640-A22D-58ADF3055DF3}" destId="{64B13392-DF74-2247-8FFA-04AB826BED86}" srcOrd="1" destOrd="0" parTransId="{ED5D11A7-362F-374F-A184-CF1FC95BBD35}" sibTransId="{D272D1D9-D99C-DF4E-B3C8-7DA9ADA60E8C}"/>
    <dgm:cxn modelId="{D9D1BFCD-26AA-6E4D-B08B-27A5CF8E105E}" srcId="{613D29DF-5B0A-9640-A22D-58ADF3055DF3}" destId="{F2A0E039-CD2B-DC4D-91CF-FA8722F06941}" srcOrd="5" destOrd="0" parTransId="{1B9539FC-A564-2647-9B81-C2616C7B3260}" sibTransId="{C2237C2A-BB93-2446-BC1B-B86184F12A13}"/>
    <dgm:cxn modelId="{2DC86490-A504-4B4F-9D01-D6ABAEAB45E2}" type="presParOf" srcId="{1991A89C-754E-C447-A84C-6255EF075D32}" destId="{C37FFEEC-2B2C-6E4B-8252-EECD50930519}" srcOrd="0" destOrd="0" presId="urn:microsoft.com/office/officeart/2005/8/layout/pyramid1"/>
    <dgm:cxn modelId="{89192F96-3FD1-EB49-AA40-52F13FF6B17B}" type="presParOf" srcId="{C37FFEEC-2B2C-6E4B-8252-EECD50930519}" destId="{EE90E6DC-ED8B-664D-8BAB-7A71DD40AD46}" srcOrd="0" destOrd="0" presId="urn:microsoft.com/office/officeart/2005/8/layout/pyramid1"/>
    <dgm:cxn modelId="{68347E2B-7FDA-034F-A3CB-5D3894347F67}" type="presParOf" srcId="{C37FFEEC-2B2C-6E4B-8252-EECD50930519}" destId="{C99FABDA-E411-F84D-9EDE-0C97D5CB1E3C}" srcOrd="1" destOrd="0" presId="urn:microsoft.com/office/officeart/2005/8/layout/pyramid1"/>
    <dgm:cxn modelId="{FC4F50FE-32EC-8247-A888-F482C353F0B3}" type="presParOf" srcId="{1991A89C-754E-C447-A84C-6255EF075D32}" destId="{631DF7B5-15BC-4946-B19E-B3E493B9D727}" srcOrd="1" destOrd="0" presId="urn:microsoft.com/office/officeart/2005/8/layout/pyramid1"/>
    <dgm:cxn modelId="{2731F122-F185-9848-B639-F8F7915E855A}" type="presParOf" srcId="{631DF7B5-15BC-4946-B19E-B3E493B9D727}" destId="{0B5E1134-7E19-0C42-841F-9F035069DD3E}" srcOrd="0" destOrd="0" presId="urn:microsoft.com/office/officeart/2005/8/layout/pyramid1"/>
    <dgm:cxn modelId="{44F9D30C-CE59-C444-9FF6-19C3A1C8B564}" type="presParOf" srcId="{631DF7B5-15BC-4946-B19E-B3E493B9D727}" destId="{AD111855-2EB3-7A4C-8EB7-3DAFF39A9684}" srcOrd="1" destOrd="0" presId="urn:microsoft.com/office/officeart/2005/8/layout/pyramid1"/>
    <dgm:cxn modelId="{14C06CAD-22DD-464A-8BF3-B44A55D779A2}" type="presParOf" srcId="{1991A89C-754E-C447-A84C-6255EF075D32}" destId="{93ABCEA1-B069-FA45-AF11-AA4E7BA438B5}" srcOrd="2" destOrd="0" presId="urn:microsoft.com/office/officeart/2005/8/layout/pyramid1"/>
    <dgm:cxn modelId="{CFBA8F93-0D3F-B847-AE63-9760B4C68E9B}" type="presParOf" srcId="{93ABCEA1-B069-FA45-AF11-AA4E7BA438B5}" destId="{D955ECD3-D71B-4740-91B6-B00D6260C1CE}" srcOrd="0" destOrd="0" presId="urn:microsoft.com/office/officeart/2005/8/layout/pyramid1"/>
    <dgm:cxn modelId="{AB3360DA-58C1-1C4A-9D5E-BEBDB3230B67}" type="presParOf" srcId="{93ABCEA1-B069-FA45-AF11-AA4E7BA438B5}" destId="{519C1B5E-1BBD-8640-B6B6-6115377BAD23}" srcOrd="1" destOrd="0" presId="urn:microsoft.com/office/officeart/2005/8/layout/pyramid1"/>
    <dgm:cxn modelId="{3906B9D6-A371-F94F-AB55-C1C713D7DEED}" type="presParOf" srcId="{1991A89C-754E-C447-A84C-6255EF075D32}" destId="{B10100A2-2CDC-EA4D-85A1-1067DDF1C03F}" srcOrd="3" destOrd="0" presId="urn:microsoft.com/office/officeart/2005/8/layout/pyramid1"/>
    <dgm:cxn modelId="{B3AC1173-CFFB-AE40-8FF6-C5051B421976}" type="presParOf" srcId="{B10100A2-2CDC-EA4D-85A1-1067DDF1C03F}" destId="{F65CD4DD-D869-A343-9EF1-11EB9A5462D5}" srcOrd="0" destOrd="0" presId="urn:microsoft.com/office/officeart/2005/8/layout/pyramid1"/>
    <dgm:cxn modelId="{D5F4CB4F-9D66-6F42-AA2A-788C8FD4185D}" type="presParOf" srcId="{B10100A2-2CDC-EA4D-85A1-1067DDF1C03F}" destId="{19C34990-70BF-1045-B259-BD317C1BECA5}" srcOrd="1" destOrd="0" presId="urn:microsoft.com/office/officeart/2005/8/layout/pyramid1"/>
    <dgm:cxn modelId="{A4285F4B-E524-AD44-BA24-9EA95F4B4647}" type="presParOf" srcId="{1991A89C-754E-C447-A84C-6255EF075D32}" destId="{8D91970D-2E83-EC48-B2B3-C92242DE6B1E}" srcOrd="4" destOrd="0" presId="urn:microsoft.com/office/officeart/2005/8/layout/pyramid1"/>
    <dgm:cxn modelId="{85181175-0B69-6D49-A5D5-15A075A8658C}" type="presParOf" srcId="{8D91970D-2E83-EC48-B2B3-C92242DE6B1E}" destId="{3510F0F4-7DAA-7C4B-ABDC-565F35BFA49C}" srcOrd="0" destOrd="0" presId="urn:microsoft.com/office/officeart/2005/8/layout/pyramid1"/>
    <dgm:cxn modelId="{FFDA7CF0-6BE2-CF48-B158-89E94FEE251E}" type="presParOf" srcId="{8D91970D-2E83-EC48-B2B3-C92242DE6B1E}" destId="{34D5DC40-5AC8-084D-9474-A59E217C0B7E}" srcOrd="1" destOrd="0" presId="urn:microsoft.com/office/officeart/2005/8/layout/pyramid1"/>
    <dgm:cxn modelId="{AEF30638-E9F1-E647-83C7-2E15D3DBF911}" type="presParOf" srcId="{1991A89C-754E-C447-A84C-6255EF075D32}" destId="{34E08794-3BD4-264E-AF09-15DC74A4992B}" srcOrd="5" destOrd="0" presId="urn:microsoft.com/office/officeart/2005/8/layout/pyramid1"/>
    <dgm:cxn modelId="{3896B5A7-5987-E44B-BE2E-1576D83DC8E1}" type="presParOf" srcId="{34E08794-3BD4-264E-AF09-15DC74A4992B}" destId="{40A3155F-1AD8-A74C-A483-0934A451247E}" srcOrd="0" destOrd="0" presId="urn:microsoft.com/office/officeart/2005/8/layout/pyramid1"/>
    <dgm:cxn modelId="{92C666B4-8ABC-374E-95D5-4A971C9CC5FF}" type="presParOf" srcId="{34E08794-3BD4-264E-AF09-15DC74A4992B}" destId="{AEA14420-C467-7545-A86C-D4B3F37544E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0E6DC-ED8B-664D-8BAB-7A71DD40AD46}">
      <dsp:nvSpPr>
        <dsp:cNvPr id="0" name=""/>
        <dsp:cNvSpPr/>
      </dsp:nvSpPr>
      <dsp:spPr>
        <a:xfrm>
          <a:off x="2600854" y="0"/>
          <a:ext cx="1040341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>
        <a:off x="2600854" y="0"/>
        <a:ext cx="1040341" cy="693561"/>
      </dsp:txXfrm>
    </dsp:sp>
    <dsp:sp modelId="{0B5E1134-7E19-0C42-841F-9F035069DD3E}">
      <dsp:nvSpPr>
        <dsp:cNvPr id="0" name=""/>
        <dsp:cNvSpPr/>
      </dsp:nvSpPr>
      <dsp:spPr>
        <a:xfrm>
          <a:off x="2080683" y="693561"/>
          <a:ext cx="2080683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Act</a:t>
          </a:r>
          <a:endParaRPr lang="en-US" sz="4200" kern="1200" dirty="0"/>
        </a:p>
      </dsp:txBody>
      <dsp:txXfrm>
        <a:off x="2444802" y="693561"/>
        <a:ext cx="1352444" cy="693561"/>
      </dsp:txXfrm>
    </dsp:sp>
    <dsp:sp modelId="{D955ECD3-D71B-4740-91B6-B00D6260C1CE}">
      <dsp:nvSpPr>
        <dsp:cNvPr id="0" name=""/>
        <dsp:cNvSpPr/>
      </dsp:nvSpPr>
      <dsp:spPr>
        <a:xfrm>
          <a:off x="1560512" y="1387122"/>
          <a:ext cx="3121025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Decide</a:t>
          </a:r>
          <a:endParaRPr lang="en-US" sz="4200" kern="1200" dirty="0"/>
        </a:p>
      </dsp:txBody>
      <dsp:txXfrm>
        <a:off x="2106691" y="1387122"/>
        <a:ext cx="2028666" cy="693561"/>
      </dsp:txXfrm>
    </dsp:sp>
    <dsp:sp modelId="{F65CD4DD-D869-A343-9EF1-11EB9A5462D5}">
      <dsp:nvSpPr>
        <dsp:cNvPr id="0" name=""/>
        <dsp:cNvSpPr/>
      </dsp:nvSpPr>
      <dsp:spPr>
        <a:xfrm>
          <a:off x="1040341" y="2080683"/>
          <a:ext cx="4161366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Remember</a:t>
          </a:r>
          <a:endParaRPr lang="en-US" sz="4200" kern="1200" dirty="0"/>
        </a:p>
      </dsp:txBody>
      <dsp:txXfrm>
        <a:off x="1768580" y="2080683"/>
        <a:ext cx="2704888" cy="693561"/>
      </dsp:txXfrm>
    </dsp:sp>
    <dsp:sp modelId="{3510F0F4-7DAA-7C4B-ABDC-565F35BFA49C}">
      <dsp:nvSpPr>
        <dsp:cNvPr id="0" name=""/>
        <dsp:cNvSpPr/>
      </dsp:nvSpPr>
      <dsp:spPr>
        <a:xfrm>
          <a:off x="520170" y="2774244"/>
          <a:ext cx="5201708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Understand</a:t>
          </a:r>
          <a:endParaRPr lang="en-US" sz="4200" kern="1200" dirty="0"/>
        </a:p>
      </dsp:txBody>
      <dsp:txXfrm>
        <a:off x="1430469" y="2774244"/>
        <a:ext cx="3381110" cy="693561"/>
      </dsp:txXfrm>
    </dsp:sp>
    <dsp:sp modelId="{40A3155F-1AD8-A74C-A483-0934A451247E}">
      <dsp:nvSpPr>
        <dsp:cNvPr id="0" name=""/>
        <dsp:cNvSpPr/>
      </dsp:nvSpPr>
      <dsp:spPr>
        <a:xfrm>
          <a:off x="0" y="3467805"/>
          <a:ext cx="6242050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Notice</a:t>
          </a:r>
          <a:endParaRPr lang="en-US" sz="4200" kern="1200" dirty="0"/>
        </a:p>
      </dsp:txBody>
      <dsp:txXfrm>
        <a:off x="1092358" y="3467805"/>
        <a:ext cx="4057332" cy="69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0962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eddit.com/r/Pareidolia/" TargetMode="External"/><Relationship Id="rId3" Type="http://schemas.openxmlformats.org/officeDocument/2006/relationships/hyperlink" Target="https://en.wikipedia.org/wiki/Chernoff_fa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plotlib.org/2.0.0/api/animation_api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flowingdata.com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2 - Data </a:t>
            </a:r>
            <a:r>
              <a:rPr dirty="0" smtClean="0"/>
              <a:t>Visualisation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REFLECTION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77177" y="1364687"/>
            <a:ext cx="7835478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How many faces did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you see?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baseline="0" dirty="0" smtClean="0"/>
              <a:t>Describe</a:t>
            </a:r>
            <a:r>
              <a:rPr lang="en-US" b="0" dirty="0" smtClean="0"/>
              <a:t> them (gender / race / age)</a:t>
            </a:r>
          </a:p>
          <a:p>
            <a:pPr marL="342900" lvl="2" indent="-342900" algn="l">
              <a:buFont typeface="Arial"/>
              <a:buChar char="•"/>
            </a:pPr>
            <a:r>
              <a:rPr lang="en-US" b="0" dirty="0" smtClean="0"/>
              <a:t>Where they happy or sad?</a:t>
            </a:r>
          </a:p>
          <a:p>
            <a:pPr lvl="2" indent="0" algn="l"/>
            <a:endParaRPr lang="en-US" dirty="0" smtClean="0"/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Bonus: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</a:t>
            </a:r>
            <a:r>
              <a:rPr lang="en-US" b="0" dirty="0"/>
              <a:t>w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hat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were you thinking when you saw the faces?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7378" y="4227715"/>
            <a:ext cx="610423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>
                <a:hlinkClick r:id="rId2"/>
              </a:rPr>
              <a:t>https://www.reddit.com/r/Pareidolia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>
                <a:hlinkClick r:id="rId3"/>
              </a:rPr>
              <a:t>https://en.wikipedia.org/wiki/</a:t>
            </a:r>
            <a:r>
              <a:rPr lang="en-US" dirty="0" smtClean="0">
                <a:hlinkClick r:id="rId3"/>
              </a:rPr>
              <a:t>Chernoff_face</a:t>
            </a:r>
            <a:r>
              <a:rPr lang="en-US" dirty="0" smtClean="0"/>
              <a:t> 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424" y="466582"/>
            <a:ext cx="438055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Movement and shape changes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383540" marR="0" indent="-38354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dirty="0" smtClean="0"/>
              <a:t>The next slide will be shown for only a few moments</a:t>
            </a:r>
          </a:p>
          <a:p>
            <a:pPr marL="40639" indent="0"/>
            <a:r>
              <a:rPr lang="en-US" dirty="0" smtClean="0">
                <a:solidFill>
                  <a:schemeClr val="bg1"/>
                </a:solidFill>
              </a:rPr>
              <a:t>Ready? 3… 2… 1…</a:t>
            </a:r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r>
              <a:rPr lang="en-US" dirty="0" smtClean="0"/>
              <a:t>Ready?  3…2…1…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60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11504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97206" y="239577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947139" y="10509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4705" y="196336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7248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65779" y="196392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35291" y="12033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Oval 8"/>
          <p:cNvSpPr/>
          <p:nvPr/>
        </p:nvSpPr>
        <p:spPr>
          <a:xfrm>
            <a:off x="2707470" y="307473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305493" y="286187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677404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2448" y="286187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66015" y="4438700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04993" y="4005286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818202" y="411271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96892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296133" y="18129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7588" y="3909185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94493" y="139430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88209" y="116850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472804" y="150616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465367" y="10509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630050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677404" y="714905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9658" y="230674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66306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846754" y="204792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89893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710997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54714" y="4792071"/>
            <a:ext cx="341274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Which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one 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just moved?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54714" y="4733393"/>
            <a:ext cx="465808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Which one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just changed </a:t>
            </a:r>
            <a:r>
              <a:rPr kumimoji="0" lang="en-US" sz="23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colour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?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174989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0383E-6 3.87564E-6 L 0.02155 0.03199 C 0.02613 0.03924 0.03292 0.04346 0.04004 0.04346 C 0.04819 0.04346 0.05463 0.03924 0.05921 0.03199 L 0.08093 3.87564E-6 " pathEditMode="relative" rAng="0" ptsTypes="FffFF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8" y="2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0" grpId="1" animBg="1"/>
      <p:bldP spid="30" grpId="0"/>
      <p:bldP spid="30" grpId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COLOUR</a:t>
            </a:r>
            <a:endParaRPr dirty="0"/>
          </a:p>
        </p:txBody>
      </p:sp>
      <p:sp>
        <p:nvSpPr>
          <p:cNvPr id="173" name="Shape 173"/>
          <p:cNvSpPr/>
          <p:nvPr/>
        </p:nvSpPr>
        <p:spPr>
          <a:xfrm>
            <a:off x="454023" y="1429572"/>
            <a:ext cx="5991702" cy="339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Black dots against a white background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Highlight a set of points with a different colour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Try to make the diagram work in black and white first, then add colour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endParaRPr lang="en-AU" dirty="0" smtClean="0"/>
          </a:p>
          <a:p>
            <a:pPr marR="65828" lvl="1" indent="0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AU" dirty="0" smtClean="0"/>
              <a:t>Red / green: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8% of Caucasian males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Reds are darker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Try </a:t>
            </a:r>
            <a:r>
              <a:rPr lang="en-AU" dirty="0" err="1" smtClean="0"/>
              <a:t>darkred</a:t>
            </a:r>
            <a:r>
              <a:rPr lang="en-AU" dirty="0" smtClean="0"/>
              <a:t> / lime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7257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MAP OVERLAYS WORK OUR SPATIAL SENSE</a:t>
            </a:r>
            <a:endParaRPr dirty="0"/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45125" t="29116"/>
          <a:stretch/>
        </p:blipFill>
        <p:spPr>
          <a:xfrm>
            <a:off x="2492029" y="1209996"/>
            <a:ext cx="4960093" cy="3808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634702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COMMON TOOLS FOR VISUALISATION</a:t>
            </a:r>
            <a:endParaRPr dirty="0"/>
          </a:p>
        </p:txBody>
      </p:sp>
      <p:pic>
        <p:nvPicPr>
          <p:cNvPr id="193" name="Picture 19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11646" y="2866544"/>
            <a:ext cx="3982388" cy="396241"/>
          </a:xfrm>
          <a:prstGeom prst="rect">
            <a:avLst/>
          </a:prstGeom>
        </p:spPr>
      </p:pic>
      <p:sp>
        <p:nvSpPr>
          <p:cNvPr id="195" name="Shape 195"/>
          <p:cNvSpPr/>
          <p:nvPr/>
        </p:nvSpPr>
        <p:spPr>
          <a:xfrm rot="16200000">
            <a:off x="1264991" y="4058920"/>
            <a:ext cx="15543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r>
              <a:t>Ease of Use</a:t>
            </a:r>
          </a:p>
        </p:txBody>
      </p:sp>
      <p:pic>
        <p:nvPicPr>
          <p:cNvPr id="196" name="Picture 19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4565006" y="2917344"/>
            <a:ext cx="3982388" cy="396241"/>
          </a:xfrm>
          <a:prstGeom prst="rect">
            <a:avLst/>
          </a:prstGeom>
        </p:spPr>
      </p:pic>
      <p:sp>
        <p:nvSpPr>
          <p:cNvPr id="198" name="Shape 198"/>
          <p:cNvSpPr/>
          <p:nvPr/>
        </p:nvSpPr>
        <p:spPr>
          <a:xfrm rot="5400000">
            <a:off x="6542423" y="1376680"/>
            <a:ext cx="8765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r>
              <a:t>Power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4064" y="1212694"/>
            <a:ext cx="750912" cy="73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6535" y="2695406"/>
            <a:ext cx="2125970" cy="789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6249" y="4006462"/>
            <a:ext cx="1246543" cy="863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</a:t>
            </a:r>
            <a:r>
              <a:rPr lang="en-AU" dirty="0" smtClean="0"/>
              <a:t>MAPLOTLIB</a:t>
            </a:r>
            <a:r>
              <a:rPr dirty="0" smtClean="0"/>
              <a:t>?</a:t>
            </a:r>
            <a:endParaRPr dirty="0"/>
          </a:p>
        </p:txBody>
      </p:sp>
      <p:sp>
        <p:nvSpPr>
          <p:cNvPr id="183" name="Shape 183"/>
          <p:cNvSpPr/>
          <p:nvPr/>
        </p:nvSpPr>
        <p:spPr>
          <a:xfrm>
            <a:off x="454024" y="1429572"/>
            <a:ext cx="44006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29" y="1498600"/>
            <a:ext cx="3233246" cy="775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492500"/>
            <a:ext cx="8724900" cy="176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500" y="1698432"/>
            <a:ext cx="8322791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Python graphics plotting library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Plots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 smtClean="0"/>
              <a:t>	Pandas </a:t>
            </a:r>
            <a:r>
              <a:rPr lang="en-US" b="0" dirty="0" err="1" smtClean="0"/>
              <a:t>DataFrames</a:t>
            </a:r>
            <a:r>
              <a:rPr lang="en-US" b="0" dirty="0" smtClean="0"/>
              <a:t> and Series behave like </a:t>
            </a:r>
            <a:r>
              <a:rPr lang="en-US" b="0" dirty="0" err="1" smtClean="0"/>
              <a:t>numpy</a:t>
            </a:r>
            <a:r>
              <a:rPr lang="en-US" b="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1689179381"/>
      </p:ext>
    </p:extLst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8000" dirty="0" smtClean="0"/>
              <a:t>Pandas built-ins</a:t>
            </a:r>
            <a:br>
              <a:rPr lang="en-AU" sz="8000" dirty="0" smtClean="0"/>
            </a:br>
            <a:r>
              <a:rPr lang="en-AU" sz="2800" dirty="0" smtClean="0"/>
              <a:t>(Easy stuff)</a:t>
            </a:r>
            <a:endParaRPr sz="2800" dirty="0"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755341447"/>
      </p:ext>
    </p:extLst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matplotlib</a:t>
            </a:r>
            <a:r>
              <a:rPr lang="en-US" dirty="0" smtClean="0"/>
              <a:t> (the easy way)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%</a:t>
            </a:r>
            <a:r>
              <a:rPr lang="en-US" dirty="0" err="1" smtClean="0">
                <a:latin typeface="Courier"/>
                <a:cs typeface="Courier"/>
              </a:rPr>
              <a:t>matplotlib</a:t>
            </a:r>
            <a:r>
              <a:rPr lang="en-US" dirty="0" smtClean="0">
                <a:latin typeface="Courier"/>
                <a:cs typeface="Courier"/>
              </a:rPr>
              <a:t> inline</a:t>
            </a:r>
          </a:p>
          <a:p>
            <a:pPr lvl="1"/>
            <a:r>
              <a:rPr lang="en-US" b="0" dirty="0" smtClean="0"/>
              <a:t>Put this at the start of your </a:t>
            </a:r>
            <a:r>
              <a:rPr lang="en-US" b="0" dirty="0" err="1" smtClean="0"/>
              <a:t>jupyter</a:t>
            </a:r>
            <a:r>
              <a:rPr lang="en-US" b="0" dirty="0" smtClean="0"/>
              <a:t> notebook</a:t>
            </a:r>
          </a:p>
          <a:p>
            <a:r>
              <a:rPr lang="en-US" dirty="0" smtClean="0"/>
              <a:t>Try pandas </a:t>
            </a:r>
            <a:r>
              <a:rPr lang="en-US" dirty="0" err="1" smtClean="0"/>
              <a:t>DataFrame</a:t>
            </a:r>
            <a:r>
              <a:rPr lang="en-US" dirty="0" smtClean="0"/>
              <a:t> / Series calls</a:t>
            </a:r>
          </a:p>
          <a:p>
            <a:pPr lvl="1"/>
            <a:r>
              <a:rPr lang="en-US" b="0" dirty="0" smtClean="0">
                <a:solidFill>
                  <a:schemeClr val="bg1"/>
                </a:solidFill>
              </a:rPr>
              <a:t>Pass</a:t>
            </a:r>
            <a:r>
              <a:rPr lang="en-US" b="0" dirty="0">
                <a:solidFill>
                  <a:schemeClr val="bg1"/>
                </a:solidFill>
              </a:rPr>
              <a:t>-through API: </a:t>
            </a:r>
            <a:r>
              <a:rPr lang="en-US" sz="1600" b="0" dirty="0" err="1">
                <a:solidFill>
                  <a:schemeClr val="bg1"/>
                </a:solidFill>
                <a:latin typeface="Courier"/>
                <a:cs typeface="Courier"/>
              </a:rPr>
              <a:t>df.plot</a:t>
            </a:r>
            <a:r>
              <a:rPr lang="en-US" sz="1600" b="0" dirty="0">
                <a:solidFill>
                  <a:schemeClr val="bg1"/>
                </a:solidFill>
                <a:latin typeface="Courier"/>
                <a:cs typeface="Courier"/>
              </a:rPr>
              <a:t>() , </a:t>
            </a:r>
            <a:r>
              <a:rPr lang="en-US" sz="1600" b="0" dirty="0" err="1">
                <a:solidFill>
                  <a:schemeClr val="bg1"/>
                </a:solidFill>
                <a:latin typeface="Courier"/>
                <a:cs typeface="Courier"/>
              </a:rPr>
              <a:t>df.plot.scatter</a:t>
            </a:r>
            <a:r>
              <a:rPr lang="en-US" sz="1600" b="0" dirty="0">
                <a:solidFill>
                  <a:schemeClr val="bg1"/>
                </a:solidFill>
                <a:latin typeface="Courier"/>
                <a:cs typeface="Courier"/>
              </a:rPr>
              <a:t>(), </a:t>
            </a:r>
            <a:r>
              <a:rPr lang="en-US" sz="1600" b="0" dirty="0" err="1">
                <a:solidFill>
                  <a:schemeClr val="bg1"/>
                </a:solidFill>
                <a:latin typeface="Courier"/>
                <a:cs typeface="Courier"/>
              </a:rPr>
              <a:t>s.plot.bar</a:t>
            </a:r>
            <a:r>
              <a:rPr lang="en-US" sz="1600" b="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b="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pPr lvl="1"/>
            <a:endParaRPr lang="en-US" sz="1600" b="0" dirty="0">
              <a:solidFill>
                <a:schemeClr val="bg1"/>
              </a:solidFill>
              <a:latin typeface="Courier"/>
              <a:cs typeface="Courier"/>
            </a:endParaRPr>
          </a:p>
          <a:p>
            <a:pPr lvl="1"/>
            <a:endParaRPr lang="en-US" sz="1600" b="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lvl="1"/>
            <a:endParaRPr lang="en-US" sz="1600" b="0" dirty="0">
              <a:solidFill>
                <a:schemeClr val="bg1"/>
              </a:solidFill>
              <a:latin typeface="Courier"/>
              <a:cs typeface="Courier"/>
            </a:endParaRPr>
          </a:p>
          <a:p>
            <a:pPr lvl="1"/>
            <a:endParaRPr lang="en-US" sz="1600" b="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b="0" dirty="0" smtClean="0">
                <a:solidFill>
                  <a:schemeClr val="bg1"/>
                </a:solidFill>
                <a:cs typeface="Courier"/>
              </a:rPr>
              <a:t>Roughly equivalent to Excel charts</a:t>
            </a:r>
            <a:endParaRPr lang="en-US" sz="1600" b="0" dirty="0" smtClean="0">
              <a:solidFill>
                <a:schemeClr val="bg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6466613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00" y="925452"/>
            <a:ext cx="5833998" cy="4332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531" y="3616243"/>
            <a:ext cx="25261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Plots a Series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0342045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What is Data Visualisation?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Why do we visualise data?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How do we visualise data?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24" y="1156872"/>
            <a:ext cx="6481510" cy="41009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531" y="3308467"/>
            <a:ext cx="252618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The index doesn’t have to be a list of numbers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27145549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970534"/>
            <a:ext cx="6963507" cy="42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8520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plots (and very primitive geographical plots)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0" y="930500"/>
            <a:ext cx="7880016" cy="44698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1898" y="2058893"/>
            <a:ext cx="275117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err="1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column names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835945" y="1521465"/>
            <a:ext cx="2915836" cy="73326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71512" y="1521462"/>
            <a:ext cx="2180269" cy="73326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6362559" y="3678783"/>
            <a:ext cx="300051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Also try: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2000" b="0" dirty="0" smtClean="0">
                <a:solidFill>
                  <a:schemeClr val="accent6"/>
                </a:solidFill>
              </a:rPr>
              <a:t>Google Fusion Tables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Tableau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2000" b="0" dirty="0" err="1" smtClean="0">
                <a:solidFill>
                  <a:schemeClr val="accent6"/>
                </a:solidFill>
              </a:rPr>
              <a:t>mpl_tools.Basemap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88553319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with </a:t>
            </a:r>
            <a:r>
              <a:rPr lang="en-US" dirty="0" err="1" smtClean="0"/>
              <a:t>colour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specify a </a:t>
            </a:r>
            <a:r>
              <a:rPr lang="en-US" dirty="0" err="1" smtClean="0"/>
              <a:t>colourmap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7" y="945951"/>
            <a:ext cx="827616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31398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with </a:t>
            </a:r>
            <a:r>
              <a:rPr lang="en-US" dirty="0" err="1" smtClean="0"/>
              <a:t>colour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specify the </a:t>
            </a:r>
            <a:r>
              <a:rPr lang="en-US" dirty="0" err="1" smtClean="0"/>
              <a:t>colours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839"/>
            <a:ext cx="9363075" cy="1815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60" y="2818695"/>
            <a:ext cx="3791941" cy="243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3726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Useful tricks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cs typeface="Courier New"/>
              </a:rPr>
              <a:t>How to get an array of </a:t>
            </a:r>
            <a:r>
              <a:rPr lang="en-US" dirty="0" err="1" smtClean="0">
                <a:cs typeface="Courier New"/>
              </a:rPr>
              <a:t>colours</a:t>
            </a:r>
            <a:endParaRPr lang="en-US" dirty="0" smtClean="0">
              <a:cs typeface="Courier New"/>
            </a:endParaRPr>
          </a:p>
          <a:p>
            <a:pPr marL="40639" indent="0">
              <a:buNone/>
            </a:pPr>
            <a:endParaRPr lang="en-US" b="0" dirty="0" smtClean="0"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import </a:t>
            </a:r>
            <a:r>
              <a:rPr lang="en-US" b="0" dirty="0" err="1" smtClean="0">
                <a:latin typeface="Courier New"/>
                <a:cs typeface="Courier New"/>
              </a:rPr>
              <a:t>numpy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c = </a:t>
            </a:r>
            <a:r>
              <a:rPr lang="en-US" b="0" dirty="0" err="1" smtClean="0">
                <a:latin typeface="Courier New"/>
                <a:cs typeface="Courier New"/>
              </a:rPr>
              <a:t>numpy.where</a:t>
            </a:r>
            <a:r>
              <a:rPr lang="en-US" b="0" dirty="0" smtClean="0">
                <a:latin typeface="Courier New"/>
                <a:cs typeface="Courier New"/>
              </a:rPr>
              <a:t>(</a:t>
            </a:r>
            <a:r>
              <a:rPr lang="en-US" b="0" dirty="0" err="1" smtClean="0">
                <a:latin typeface="Courier New"/>
                <a:cs typeface="Courier New"/>
              </a:rPr>
              <a:t>df.Gender</a:t>
            </a:r>
            <a:r>
              <a:rPr lang="en-US" b="0" dirty="0" smtClean="0">
                <a:latin typeface="Courier New"/>
                <a:cs typeface="Courier New"/>
              </a:rPr>
              <a:t> == </a:t>
            </a:r>
            <a:r>
              <a:rPr lang="mr-IN" b="0" dirty="0">
                <a:latin typeface="Courier New"/>
                <a:cs typeface="Courier New"/>
              </a:rPr>
              <a:t>'</a:t>
            </a:r>
            <a:r>
              <a:rPr lang="en-US" b="0" dirty="0" smtClean="0">
                <a:latin typeface="Courier New"/>
                <a:cs typeface="Courier New"/>
              </a:rPr>
              <a:t>female</a:t>
            </a:r>
            <a:r>
              <a:rPr lang="mr-IN" b="0" dirty="0">
                <a:latin typeface="Courier New"/>
                <a:cs typeface="Courier New"/>
              </a:rPr>
              <a:t>'</a:t>
            </a:r>
            <a:r>
              <a:rPr lang="en-US" b="0" dirty="0" smtClean="0">
                <a:latin typeface="Courier New"/>
                <a:cs typeface="Courier New"/>
              </a:rPr>
              <a:t>, </a:t>
            </a:r>
            <a:r>
              <a:rPr lang="mr-IN" b="0" dirty="0">
                <a:latin typeface="Courier New"/>
                <a:cs typeface="Courier New"/>
              </a:rPr>
              <a:t>'</a:t>
            </a:r>
            <a:r>
              <a:rPr lang="en-US" b="0" dirty="0" smtClean="0">
                <a:latin typeface="Courier New"/>
                <a:cs typeface="Courier New"/>
              </a:rPr>
              <a:t>pink</a:t>
            </a:r>
            <a:r>
              <a:rPr lang="mr-IN" b="0" dirty="0">
                <a:latin typeface="Courier New"/>
                <a:cs typeface="Courier New"/>
              </a:rPr>
              <a:t>'</a:t>
            </a:r>
            <a:r>
              <a:rPr lang="en-US" b="0" dirty="0" smtClean="0">
                <a:latin typeface="Courier New"/>
                <a:cs typeface="Courier New"/>
              </a:rPr>
              <a:t>, </a:t>
            </a:r>
            <a:r>
              <a:rPr lang="mr-IN" b="0" dirty="0">
                <a:latin typeface="Courier New"/>
                <a:cs typeface="Courier New"/>
              </a:rPr>
              <a:t>'</a:t>
            </a:r>
            <a:r>
              <a:rPr lang="en-US" b="0" dirty="0" smtClean="0">
                <a:latin typeface="Courier New"/>
                <a:cs typeface="Courier New"/>
              </a:rPr>
              <a:t>blue</a:t>
            </a:r>
            <a:r>
              <a:rPr lang="mr-IN" b="0" dirty="0">
                <a:latin typeface="Courier New"/>
                <a:cs typeface="Courier New"/>
              </a:rPr>
              <a:t>'</a:t>
            </a:r>
            <a:r>
              <a:rPr lang="en-US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df.plot.scatter</a:t>
            </a:r>
            <a:r>
              <a:rPr lang="en-US" b="0" dirty="0" smtClean="0">
                <a:latin typeface="Courier New"/>
                <a:cs typeface="Courier New"/>
              </a:rPr>
              <a:t>(</a:t>
            </a:r>
            <a:r>
              <a:rPr lang="en-US" b="0" dirty="0" err="1" smtClean="0">
                <a:latin typeface="Courier New"/>
                <a:cs typeface="Courier New"/>
              </a:rPr>
              <a:t>df.Age</a:t>
            </a:r>
            <a:r>
              <a:rPr lang="en-US" b="0" dirty="0" smtClean="0">
                <a:latin typeface="Courier New"/>
                <a:cs typeface="Courier New"/>
              </a:rPr>
              <a:t>, </a:t>
            </a:r>
            <a:r>
              <a:rPr lang="en-US" b="0" dirty="0" err="1" smtClean="0">
                <a:latin typeface="Courier New"/>
                <a:cs typeface="Courier New"/>
              </a:rPr>
              <a:t>df.Income</a:t>
            </a:r>
            <a:r>
              <a:rPr lang="en-US" b="0" dirty="0" smtClean="0">
                <a:latin typeface="Courier New"/>
                <a:cs typeface="Courier New"/>
              </a:rPr>
              <a:t>, c=c)</a:t>
            </a:r>
          </a:p>
          <a:p>
            <a:pPr marL="40639" indent="0">
              <a:buNone/>
            </a:pP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cs typeface="Courier New"/>
              </a:rPr>
              <a:t>Big blobs</a:t>
            </a:r>
            <a:endParaRPr lang="en-US" dirty="0">
              <a:cs typeface="Courier New"/>
            </a:endParaRPr>
          </a:p>
          <a:p>
            <a:pPr marL="40639" indent="0">
              <a:buNone/>
            </a:pP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df.plot.scatter</a:t>
            </a:r>
            <a:r>
              <a:rPr lang="en-US" b="0" dirty="0" smtClean="0">
                <a:latin typeface="Courier New"/>
                <a:cs typeface="Courier New"/>
              </a:rPr>
              <a:t>(</a:t>
            </a:r>
            <a:r>
              <a:rPr lang="en-US" b="0" dirty="0" err="1" smtClean="0">
                <a:latin typeface="Courier New"/>
                <a:cs typeface="Courier New"/>
              </a:rPr>
              <a:t>df.Age,df.Mortality</a:t>
            </a:r>
            <a:r>
              <a:rPr lang="en-US" b="0" dirty="0" smtClean="0">
                <a:latin typeface="Courier New"/>
                <a:cs typeface="Courier New"/>
              </a:rPr>
              <a:t>, s=</a:t>
            </a:r>
            <a:r>
              <a:rPr lang="en-US" b="0" dirty="0" err="1" smtClean="0">
                <a:latin typeface="Courier New"/>
                <a:cs typeface="Courier New"/>
              </a:rPr>
              <a:t>df.Income</a:t>
            </a:r>
            <a:r>
              <a:rPr lang="en-US" b="0" dirty="0" smtClean="0">
                <a:latin typeface="Courier New"/>
                <a:cs typeface="Courier New"/>
              </a:rPr>
              <a:t>/1000)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74298719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8000" dirty="0" err="1" smtClean="0"/>
              <a:t>Matplotlib</a:t>
            </a:r>
            <a:endParaRPr sz="8000" dirty="0"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295979782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4839"/>
          </a:xfrm>
        </p:spPr>
        <p:txBody>
          <a:bodyPr/>
          <a:lstStyle/>
          <a:p>
            <a:r>
              <a:rPr lang="en-US" dirty="0" smtClean="0"/>
              <a:t>Several plots on the same graph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9363075" cy="3085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579" y="3641261"/>
            <a:ext cx="2379450" cy="15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81515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4839"/>
          </a:xfrm>
        </p:spPr>
        <p:txBody>
          <a:bodyPr/>
          <a:lstStyle/>
          <a:p>
            <a:r>
              <a:rPr lang="en-US" dirty="0" smtClean="0"/>
              <a:t>Several plots sharing axes but on different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034"/>
            <a:ext cx="9363075" cy="1376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2" y="2296265"/>
            <a:ext cx="4602892" cy="28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33389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http://matplotlib.org/2.0.0/api/</a:t>
            </a:r>
            <a:r>
              <a:rPr lang="en-US" dirty="0" smtClean="0">
                <a:hlinkClick r:id="rId2"/>
              </a:rPr>
              <a:t>animation_api.html</a:t>
            </a:r>
            <a:endParaRPr lang="en-US" dirty="0" smtClean="0"/>
          </a:p>
          <a:p>
            <a:pPr lvl="1"/>
            <a:r>
              <a:rPr lang="en-US" dirty="0" smtClean="0"/>
              <a:t>Only if you are feeling confident in your coding skills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ax.plot</a:t>
            </a:r>
            <a:r>
              <a:rPr lang="en-US" b="0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returns a </a:t>
            </a:r>
            <a:r>
              <a:rPr lang="en-US" i="1" dirty="0" smtClean="0"/>
              <a:t>line</a:t>
            </a:r>
            <a:endParaRPr lang="en-US" dirty="0" smtClean="0"/>
          </a:p>
          <a:p>
            <a:pPr lvl="1"/>
            <a:r>
              <a:rPr lang="en-US" dirty="0" smtClean="0"/>
              <a:t>Create a function that calls </a:t>
            </a:r>
            <a:r>
              <a:rPr lang="en-US" b="0" i="1" dirty="0" err="1" smtClean="0">
                <a:latin typeface="Courier New"/>
                <a:cs typeface="Courier New"/>
              </a:rPr>
              <a:t>line</a:t>
            </a:r>
            <a:r>
              <a:rPr lang="en-US" b="0" dirty="0" err="1" smtClean="0">
                <a:latin typeface="Courier New"/>
                <a:cs typeface="Courier New"/>
              </a:rPr>
              <a:t>.set_data</a:t>
            </a:r>
            <a:r>
              <a:rPr lang="en-US" b="0" dirty="0" smtClean="0">
                <a:latin typeface="Courier New"/>
                <a:cs typeface="Courier New"/>
              </a:rPr>
              <a:t>(</a:t>
            </a:r>
            <a:r>
              <a:rPr lang="mr-IN" b="0" dirty="0" smtClean="0">
                <a:latin typeface="Courier New"/>
                <a:cs typeface="Courier New"/>
              </a:rPr>
              <a:t>…</a:t>
            </a:r>
            <a:r>
              <a:rPr lang="en-AU" b="0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Construct </a:t>
            </a:r>
            <a:r>
              <a:rPr lang="en-US" b="0" dirty="0" err="1" smtClean="0">
                <a:latin typeface="Courier New"/>
                <a:cs typeface="Courier New"/>
              </a:rPr>
              <a:t>animation.FuncAnimatio</a:t>
            </a:r>
            <a:r>
              <a:rPr lang="en-US" dirty="0" err="1" smtClean="0">
                <a:latin typeface="Courier New"/>
                <a:cs typeface="Courier New"/>
              </a:rPr>
              <a:t>n</a:t>
            </a:r>
            <a:r>
              <a:rPr lang="en-US" dirty="0" smtClean="0"/>
              <a:t> from the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79040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DATA VISUALISATION?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8000" dirty="0" smtClean="0"/>
              <a:t>Seaborn</a:t>
            </a:r>
            <a:br>
              <a:rPr lang="en-AU" sz="8000" dirty="0" smtClean="0"/>
            </a:br>
            <a:r>
              <a:rPr lang="en-AU" sz="2400" dirty="0" smtClean="0"/>
              <a:t>(Pretty graphs made easy)</a:t>
            </a:r>
            <a:endParaRPr sz="2400" dirty="0"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68293983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Distribution of a single variable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01" y="1240940"/>
            <a:ext cx="5426437" cy="3840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00" y="1074005"/>
            <a:ext cx="6007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81925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Changing the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7" y="1412447"/>
            <a:ext cx="5329266" cy="3676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53" y="983297"/>
            <a:ext cx="6438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15755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Bivariate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1054710"/>
            <a:ext cx="7188200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75" y="1702410"/>
            <a:ext cx="3716464" cy="351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14493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Density estimate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51" y="1076961"/>
            <a:ext cx="8394700" cy="44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29" y="1681184"/>
            <a:ext cx="3458719" cy="34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2105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Pairplot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911861"/>
            <a:ext cx="42291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49" y="1096499"/>
            <a:ext cx="4017023" cy="38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83810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categorical data - </a:t>
            </a:r>
            <a:r>
              <a:rPr lang="en-US" dirty="0" err="1" smtClean="0"/>
              <a:t>stripplot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6" y="1066894"/>
            <a:ext cx="86868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813" y="1651094"/>
            <a:ext cx="4949533" cy="34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5272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686962"/>
          </a:xfrm>
        </p:spPr>
        <p:txBody>
          <a:bodyPr/>
          <a:lstStyle/>
          <a:p>
            <a:r>
              <a:rPr lang="en-US" dirty="0" smtClean="0"/>
              <a:t>Displaying categorical data - </a:t>
            </a:r>
            <a:r>
              <a:rPr lang="en-US" dirty="0" err="1" smtClean="0"/>
              <a:t>violinplot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23" y="912757"/>
            <a:ext cx="7556500" cy="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62" y="1595000"/>
            <a:ext cx="5167689" cy="349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2877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USING DATA SCIENCE PACKAGES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0320" y="-1"/>
            <a:ext cx="14955520" cy="5257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Group 235"/>
          <p:cNvGrpSpPr/>
          <p:nvPr/>
        </p:nvGrpSpPr>
        <p:grpSpPr>
          <a:xfrm>
            <a:off x="4606924" y="286572"/>
            <a:ext cx="4502270" cy="2342511"/>
            <a:chOff x="0" y="0"/>
            <a:chExt cx="4502268" cy="2342510"/>
          </a:xfrm>
        </p:grpSpPr>
        <p:sp>
          <p:nvSpPr>
            <p:cNvPr id="234" name="Shape 234"/>
            <p:cNvSpPr/>
            <p:nvPr/>
          </p:nvSpPr>
          <p:spPr>
            <a:xfrm>
              <a:off x="50800" y="50799"/>
              <a:ext cx="4400669" cy="2240912"/>
            </a:xfrm>
            <a:prstGeom prst="rect">
              <a:avLst/>
            </a:prstGeom>
            <a:solidFill>
              <a:srgbClr val="000000">
                <a:alpha val="7917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 i="1">
                  <a:solidFill>
                    <a:srgbClr val="FFFFFF"/>
                  </a:solidFill>
                </a:defRPr>
              </a:pPr>
              <a:r>
                <a:t>The greatest value of a picture is when it forces us to notice what we never expected to see.</a:t>
              </a:r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>
                  <a:solidFill>
                    <a:srgbClr val="FFFFFF"/>
                  </a:solidFill>
                </a:defRPr>
              </a:pPr>
              <a:endParaRPr/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>
                  <a:solidFill>
                    <a:srgbClr val="FFFFFF"/>
                  </a:solidFill>
                </a:defRPr>
              </a:pPr>
              <a:r>
                <a:t>John W. Tukey. </a:t>
              </a:r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>
                  <a:solidFill>
                    <a:srgbClr val="FFFFFF"/>
                  </a:solidFill>
                </a:defRPr>
              </a:pPr>
              <a:r>
                <a:t>Exploratory Data Analysis. 1977.</a:t>
              </a:r>
            </a:p>
          </p:txBody>
        </p:sp>
        <p:pic>
          <p:nvPicPr>
            <p:cNvPr id="233" name="Picture 232"/>
            <p:cNvPicPr>
              <a:picLocks/>
            </p:cNvPicPr>
            <p:nvPr/>
          </p:nvPicPr>
          <p:blipFill>
            <a:blip r:embed="rId3">
              <a:alphaModFix amt="79179"/>
              <a:extLst/>
            </a:blip>
            <a:stretch>
              <a:fillRect/>
            </a:stretch>
          </p:blipFill>
          <p:spPr>
            <a:xfrm>
              <a:off x="0" y="-1"/>
              <a:ext cx="4502270" cy="23425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767" y="0"/>
            <a:ext cx="7019541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DATA VISUALISATION?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771" y="1582972"/>
            <a:ext cx="2508054" cy="1881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3095942" y="2240123"/>
            <a:ext cx="733029" cy="566738"/>
          </a:xfrm>
          <a:prstGeom prst="rightArrow">
            <a:avLst>
              <a:gd name="adj1" fmla="val 39598"/>
              <a:gd name="adj2" fmla="val 63613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6088" y="960437"/>
            <a:ext cx="5129096" cy="3126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625395" y="4010212"/>
            <a:ext cx="8448678" cy="102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Present information that is intuitive and clear for the viewer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Turn numbers in a spreadsheet into something people can interpret and extract insights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sz="8000" dirty="0"/>
              <a:t>DATA VISUALISATION LAB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READINGS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lang="en-AU" sz="1900" dirty="0" smtClean="0"/>
              <a:t>All optional:</a:t>
            </a: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Edward Tufte, The Visual Display of Quantitative Information 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Leland Wilkinson, The Grammar of Graphics</a:t>
            </a:r>
          </a:p>
          <a:p>
            <a:pPr marL="68368" marR="27728">
              <a:lnSpc>
                <a:spcPct val="120000"/>
              </a:lnSpc>
              <a:buSzPct val="69000"/>
              <a:defRPr sz="1800"/>
            </a:pPr>
            <a:r>
              <a:rPr sz="1900" dirty="0"/>
              <a:t>Scott Murray, Interactive Data </a:t>
            </a:r>
            <a:r>
              <a:rPr sz="1900" dirty="0" smtClean="0"/>
              <a:t>Vis</a:t>
            </a:r>
            <a:r>
              <a:rPr lang="en-AU" sz="1900" dirty="0" smtClean="0"/>
              <a:t>.</a:t>
            </a:r>
            <a:r>
              <a:rPr sz="1900" dirty="0" smtClean="0"/>
              <a:t> </a:t>
            </a:r>
            <a:r>
              <a:rPr sz="1900" dirty="0"/>
              <a:t>for the </a:t>
            </a:r>
            <a:r>
              <a:rPr sz="1900" dirty="0" smtClean="0"/>
              <a:t>Web</a:t>
            </a:r>
            <a:r>
              <a:rPr lang="en-AU" sz="1900" dirty="0" smtClean="0"/>
              <a:t/>
            </a:r>
            <a:br>
              <a:rPr lang="en-AU" sz="1900" dirty="0" smtClean="0"/>
            </a:br>
            <a:r>
              <a:rPr sz="1900" dirty="0" smtClean="0"/>
              <a:t> </a:t>
            </a:r>
            <a:r>
              <a:rPr sz="1900" dirty="0"/>
              <a:t>(free </a:t>
            </a:r>
            <a:r>
              <a:rPr sz="1900" dirty="0" smtClean="0"/>
              <a:t>online</a:t>
            </a:r>
            <a:r>
              <a:rPr lang="en-AU" sz="1900" dirty="0" smtClean="0"/>
              <a:t>: </a:t>
            </a:r>
            <a:r>
              <a:rPr u="sng" dirty="0" smtClean="0">
                <a:hlinkClick r:id="rId2"/>
              </a:rPr>
              <a:t>flowingdata.com</a:t>
            </a:r>
            <a:r>
              <a:rPr lang="en-AU" dirty="0" smtClean="0"/>
              <a:t>)</a:t>
            </a:r>
            <a:br>
              <a:rPr lang="en-AU" dirty="0" smtClean="0"/>
            </a:br>
            <a:r>
              <a:rPr lang="en-AU" u="sng" dirty="0"/>
              <a:t/>
            </a:r>
            <a:br>
              <a:rPr lang="en-AU" u="sng" dirty="0"/>
            </a:br>
            <a:r>
              <a:rPr lang="en-AU" dirty="0" smtClean="0"/>
              <a:t>Carmen Simon, Impossible to Ignore</a:t>
            </a:r>
            <a:endParaRPr sz="1900" dirty="0"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2 Day 1</a:t>
            </a:r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656" y="25400"/>
            <a:ext cx="1625601" cy="2032000"/>
          </a:xfrm>
          <a:prstGeom prst="rect">
            <a:avLst/>
          </a:prstGeom>
          <a:ln w="25400"/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7257" y="103187"/>
            <a:ext cx="1320095" cy="1731963"/>
          </a:xfrm>
          <a:prstGeom prst="rect">
            <a:avLst/>
          </a:prstGeom>
          <a:ln w="25400"/>
        </p:spPr>
      </p:pic>
      <p:pic>
        <p:nvPicPr>
          <p:cNvPr id="26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23254" y="3698875"/>
            <a:ext cx="2098041" cy="1311275"/>
          </a:xfrm>
          <a:prstGeom prst="rect">
            <a:avLst/>
          </a:prstGeom>
          <a:ln w="25400"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706" y="2312174"/>
            <a:ext cx="1791455" cy="26979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Homework/Course Project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How’s it going ?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2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32613710"/>
              </p:ext>
            </p:extLst>
          </p:nvPr>
        </p:nvGraphicFramePr>
        <p:xfrm>
          <a:off x="1560512" y="548216"/>
          <a:ext cx="6242050" cy="4161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14444" y="4801265"/>
            <a:ext cx="106910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Ad-run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60834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-imp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597" y="1938625"/>
            <a:ext cx="4091478" cy="2672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1016266"/>
          </a:xfrm>
        </p:spPr>
        <p:txBody>
          <a:bodyPr/>
          <a:lstStyle/>
          <a:p>
            <a:r>
              <a:rPr lang="en-US" dirty="0" smtClean="0"/>
              <a:t>GOOD VISUALS HELP PEOPLE NOTICE AND 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7839" indent="-457200">
              <a:buFont typeface="+mj-lt"/>
              <a:buAutoNum type="arabicPeriod"/>
            </a:pPr>
            <a:r>
              <a:rPr lang="en-US" dirty="0" smtClean="0"/>
              <a:t>Ignore Greg, he’s hopeless at this</a:t>
            </a:r>
          </a:p>
          <a:p>
            <a:pPr marL="497839" indent="-457200">
              <a:buFont typeface="+mj-lt"/>
              <a:buAutoNum type="arabicPeriod"/>
            </a:pPr>
            <a:r>
              <a:rPr lang="en-US" dirty="0" smtClean="0"/>
              <a:t>Work out which attribute(s) you want to highlight</a:t>
            </a:r>
          </a:p>
          <a:p>
            <a:pPr lvl="4"/>
            <a:r>
              <a:rPr lang="en-US" b="0" dirty="0" smtClean="0"/>
              <a:t>Inject them into your audience’s perception </a:t>
            </a:r>
            <a:r>
              <a:rPr lang="en-US" b="0" u="sng" dirty="0" smtClean="0"/>
              <a:t>non-cognitively</a:t>
            </a:r>
          </a:p>
          <a:p>
            <a:pPr marL="497839" indent="-457200">
              <a:buFont typeface="+mj-lt"/>
              <a:buAutoNum type="arabicPeriod"/>
            </a:pPr>
            <a:r>
              <a:rPr lang="en-US" dirty="0" smtClean="0"/>
              <a:t>What do want to show as “background”?</a:t>
            </a:r>
          </a:p>
          <a:p>
            <a:pPr lvl="4"/>
            <a:r>
              <a:rPr lang="en-US" b="0" dirty="0" smtClean="0"/>
              <a:t>Make it bland and require thought to process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117476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the human perception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detect these things using very little effort:</a:t>
            </a:r>
          </a:p>
          <a:p>
            <a:pPr lvl="1"/>
            <a:r>
              <a:rPr lang="en-US" b="0" dirty="0" smtClean="0"/>
              <a:t>Faces and facial expressions</a:t>
            </a:r>
          </a:p>
          <a:p>
            <a:pPr lvl="1"/>
            <a:r>
              <a:rPr lang="en-US" b="0" dirty="0" smtClean="0"/>
              <a:t>Movement and changes in size or shape</a:t>
            </a:r>
          </a:p>
          <a:p>
            <a:pPr lvl="1"/>
            <a:r>
              <a:rPr lang="en-US" b="0" dirty="0" smtClean="0"/>
              <a:t>Objects which are different </a:t>
            </a:r>
            <a:r>
              <a:rPr lang="en-US" b="0" dirty="0" err="1" smtClean="0"/>
              <a:t>colour</a:t>
            </a:r>
            <a:r>
              <a:rPr lang="en-US" b="0" dirty="0" smtClean="0"/>
              <a:t> to their surroundings</a:t>
            </a:r>
          </a:p>
          <a:p>
            <a:pPr lvl="1"/>
            <a:r>
              <a:rPr lang="en-US" b="0" dirty="0" smtClean="0"/>
              <a:t>Space and location</a:t>
            </a:r>
          </a:p>
          <a:p>
            <a:endParaRPr lang="en-US" dirty="0"/>
          </a:p>
        </p:txBody>
      </p:sp>
      <p:pic>
        <p:nvPicPr>
          <p:cNvPr id="4" name="Picture 3" descr="mrisca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" y="2652515"/>
            <a:ext cx="3482340" cy="2194560"/>
          </a:xfrm>
          <a:prstGeom prst="rect">
            <a:avLst/>
          </a:prstGeom>
        </p:spPr>
      </p:pic>
      <p:pic>
        <p:nvPicPr>
          <p:cNvPr id="5" name="Picture 4" descr="3.MRI2_1su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56" y="2889821"/>
            <a:ext cx="3084576" cy="21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5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slide will be shown for only a few moments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dirty="0" smtClean="0"/>
              <a:t>Ready?  3…2…1…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495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f0sDDy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/>
          <a:stretch/>
        </p:blipFill>
        <p:spPr>
          <a:xfrm>
            <a:off x="6850462" y="3128324"/>
            <a:ext cx="2007564" cy="1867409"/>
          </a:xfrm>
          <a:prstGeom prst="rect">
            <a:avLst/>
          </a:prstGeom>
        </p:spPr>
      </p:pic>
      <p:pic>
        <p:nvPicPr>
          <p:cNvPr id="5" name="Picture 4" descr="mmam7gw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3" t="12990" r="6348" b="62630"/>
          <a:stretch/>
        </p:blipFill>
        <p:spPr>
          <a:xfrm>
            <a:off x="2810807" y="3053447"/>
            <a:ext cx="1617421" cy="2084983"/>
          </a:xfrm>
          <a:prstGeom prst="rect">
            <a:avLst/>
          </a:prstGeom>
        </p:spPr>
      </p:pic>
      <p:pic>
        <p:nvPicPr>
          <p:cNvPr id="7" name="Picture 6" descr="mqytgxy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1" r="44424" b="58075"/>
          <a:stretch/>
        </p:blipFill>
        <p:spPr>
          <a:xfrm>
            <a:off x="323484" y="3053447"/>
            <a:ext cx="2108640" cy="2204352"/>
          </a:xfrm>
          <a:prstGeom prst="rect">
            <a:avLst/>
          </a:prstGeom>
        </p:spPr>
      </p:pic>
      <p:pic>
        <p:nvPicPr>
          <p:cNvPr id="8" name="Picture 7" descr="mhiv5EG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1" r="27755" b="17972"/>
          <a:stretch/>
        </p:blipFill>
        <p:spPr>
          <a:xfrm>
            <a:off x="7464102" y="394685"/>
            <a:ext cx="1653364" cy="2231396"/>
          </a:xfrm>
          <a:prstGeom prst="rect">
            <a:avLst/>
          </a:prstGeom>
        </p:spPr>
      </p:pic>
      <p:pic>
        <p:nvPicPr>
          <p:cNvPr id="9" name="Picture 8" descr="mftWIrI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8" t="3646" r="32276" b="29365"/>
          <a:stretch/>
        </p:blipFill>
        <p:spPr>
          <a:xfrm>
            <a:off x="4585589" y="2911183"/>
            <a:ext cx="2043436" cy="2346616"/>
          </a:xfrm>
          <a:prstGeom prst="rect">
            <a:avLst/>
          </a:prstGeom>
        </p:spPr>
      </p:pic>
      <p:pic>
        <p:nvPicPr>
          <p:cNvPr id="10" name="Picture 9" descr="mhBLDMW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1" y="394685"/>
            <a:ext cx="2312453" cy="1988710"/>
          </a:xfrm>
          <a:prstGeom prst="rect">
            <a:avLst/>
          </a:prstGeom>
        </p:spPr>
      </p:pic>
      <p:pic>
        <p:nvPicPr>
          <p:cNvPr id="11" name="Picture 10" descr="mjYw1ae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6" r="24104" b="24557"/>
          <a:stretch/>
        </p:blipFill>
        <p:spPr>
          <a:xfrm>
            <a:off x="2573470" y="0"/>
            <a:ext cx="2360239" cy="2911183"/>
          </a:xfrm>
          <a:prstGeom prst="rect">
            <a:avLst/>
          </a:prstGeom>
        </p:spPr>
      </p:pic>
      <p:pic>
        <p:nvPicPr>
          <p:cNvPr id="12" name="Picture 11" descr="nVridCk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3417" r="27613" b="9313"/>
          <a:stretch/>
        </p:blipFill>
        <p:spPr>
          <a:xfrm>
            <a:off x="5017575" y="394685"/>
            <a:ext cx="2446527" cy="244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596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5104</TotalTime>
  <Words>715</Words>
  <Application>Microsoft Macintosh PowerPoint</Application>
  <PresentationFormat>Custom</PresentationFormat>
  <Paragraphs>163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White</vt:lpstr>
      <vt:lpstr>DATA SCIENCE 10 WEEK PART TIME COURSE  Week 2 - Data Visualisation</vt:lpstr>
      <vt:lpstr>AGENDA</vt:lpstr>
      <vt:lpstr>WHAT IS DATA VISUALISATION?</vt:lpstr>
      <vt:lpstr>WHAT IS DATA VISUALISATION?</vt:lpstr>
      <vt:lpstr>PowerPoint Presentation</vt:lpstr>
      <vt:lpstr>GOOD VISUALS HELP PEOPLE NOTICE AND REMEMBER</vt:lpstr>
      <vt:lpstr>Hacking the human perception system</vt:lpstr>
      <vt:lpstr>Example</vt:lpstr>
      <vt:lpstr>PowerPoint Presentation</vt:lpstr>
      <vt:lpstr>REFLECTION</vt:lpstr>
      <vt:lpstr>PowerPoint Presentation</vt:lpstr>
      <vt:lpstr>PowerPoint Presentation</vt:lpstr>
      <vt:lpstr>COLOUR</vt:lpstr>
      <vt:lpstr>MAP OVERLAYS WORK OUR SPATIAL SENSE</vt:lpstr>
      <vt:lpstr>COMMON TOOLS FOR VISUALISATION</vt:lpstr>
      <vt:lpstr>WHY MAPLOTLIB?</vt:lpstr>
      <vt:lpstr>Pandas built-ins (Easy stuff)</vt:lpstr>
      <vt:lpstr>Using matplotlib (the easy way)</vt:lpstr>
      <vt:lpstr>Line plot</vt:lpstr>
      <vt:lpstr>Bar charts</vt:lpstr>
      <vt:lpstr>Histogram</vt:lpstr>
      <vt:lpstr>Scatter plots (and very primitive geographical plots)</vt:lpstr>
      <vt:lpstr>Scatter with colour – specify a colourmap</vt:lpstr>
      <vt:lpstr>Scatter with colour – specify the colours</vt:lpstr>
      <vt:lpstr>Useful tricks</vt:lpstr>
      <vt:lpstr>Matplotlib</vt:lpstr>
      <vt:lpstr>Several plots on the same graph</vt:lpstr>
      <vt:lpstr>Several plots sharing axes but on different graphs</vt:lpstr>
      <vt:lpstr>Animation</vt:lpstr>
      <vt:lpstr>Seaborn (Pretty graphs made easy)</vt:lpstr>
      <vt:lpstr>Distribution of a single variable</vt:lpstr>
      <vt:lpstr>Changing the style</vt:lpstr>
      <vt:lpstr>Bivariate data</vt:lpstr>
      <vt:lpstr>Kernel Density estimate</vt:lpstr>
      <vt:lpstr>Pairplot</vt:lpstr>
      <vt:lpstr>Displaying categorical data - stripplot</vt:lpstr>
      <vt:lpstr>Displaying categorical data - violinplot</vt:lpstr>
      <vt:lpstr>USING DATA SCIENCE PACKAGES</vt:lpstr>
      <vt:lpstr>PowerPoint Presentation</vt:lpstr>
      <vt:lpstr>DATA VISUALISATION LAB</vt:lpstr>
      <vt:lpstr>READINGS  All optional: Edward Tufte, The Visual Display of Quantitative Information  Leland Wilkinson, The Grammar of Graphics Scott Murray, Interactive Data Vis. for the Web  (free online: flowingdata.com)  Carmen Simon, Impossible to Ignore</vt:lpstr>
      <vt:lpstr>DISCUSSION TIME  Homework/Course Project How’s it going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2 - Data Visualisation</dc:title>
  <cp:lastModifiedBy>Greg Baker</cp:lastModifiedBy>
  <cp:revision>32</cp:revision>
  <dcterms:modified xsi:type="dcterms:W3CDTF">2017-02-14T05:26:27Z</dcterms:modified>
</cp:coreProperties>
</file>